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Bold" charset="1" panose="00000800000000000000"/>
      <p:regular r:id="rId17"/>
    </p:embeddedFont>
    <p:embeddedFont>
      <p:font typeface="Open Sauce" charset="1" panose="00000500000000000000"/>
      <p:regular r:id="rId18"/>
    </p:embeddedFont>
    <p:embeddedFont>
      <p:font typeface="Open Sauce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5.png" Type="http://schemas.openxmlformats.org/officeDocument/2006/relationships/image"/><Relationship Id="rId13" Target="../media/image6.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rab.gov.rw/agriculture-development/crop-innovation-tech-transfer" TargetMode="External" Type="http://schemas.openxmlformats.org/officeDocument/2006/relationships/hyperlink"/><Relationship Id="rId3" Target="https://www.minagri.gov.rw/strategic-planning-programmes-coordination"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a:grpSpLocks noChangeAspect="true"/>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9305" t="0" r="-39305" b="0"/>
              </a:stretch>
            </a:blipFill>
          </p:spPr>
        </p:sp>
      </p:grpSp>
      <p:sp>
        <p:nvSpPr>
          <p:cNvPr name="Freeform 9" id="9"/>
          <p:cNvSpPr/>
          <p:nvPr/>
        </p:nvSpPr>
        <p:spPr>
          <a:xfrm flipH="false" flipV="false" rot="0">
            <a:off x="598316" y="435061"/>
            <a:ext cx="2292718" cy="2292718"/>
          </a:xfrm>
          <a:custGeom>
            <a:avLst/>
            <a:gdLst/>
            <a:ahLst/>
            <a:cxnLst/>
            <a:rect r="r" b="b" t="t" l="l"/>
            <a:pathLst>
              <a:path h="2292718" w="2292718">
                <a:moveTo>
                  <a:pt x="0" y="0"/>
                </a:moveTo>
                <a:lnTo>
                  <a:pt x="2292718" y="0"/>
                </a:lnTo>
                <a:lnTo>
                  <a:pt x="2292718" y="2292718"/>
                </a:lnTo>
                <a:lnTo>
                  <a:pt x="0" y="2292718"/>
                </a:lnTo>
                <a:lnTo>
                  <a:pt x="0" y="0"/>
                </a:lnTo>
                <a:close/>
              </a:path>
            </a:pathLst>
          </a:custGeom>
          <a:blipFill>
            <a:blip r:embed="rId7"/>
            <a:stretch>
              <a:fillRect l="0" t="0" r="0" b="0"/>
            </a:stretch>
          </a:blipFill>
        </p:spPr>
      </p:sp>
      <p:sp>
        <p:nvSpPr>
          <p:cNvPr name="TextBox 10" id="10"/>
          <p:cNvSpPr txBox="true"/>
          <p:nvPr/>
        </p:nvSpPr>
        <p:spPr>
          <a:xfrm rot="0">
            <a:off x="1137883" y="4756604"/>
            <a:ext cx="7214594" cy="1217096"/>
          </a:xfrm>
          <a:prstGeom prst="rect">
            <a:avLst/>
          </a:prstGeom>
        </p:spPr>
        <p:txBody>
          <a:bodyPr anchor="t" rtlCol="false" tIns="0" lIns="0" bIns="0" rIns="0">
            <a:spAutoFit/>
          </a:bodyPr>
          <a:lstStyle/>
          <a:p>
            <a:pPr algn="l">
              <a:lnSpc>
                <a:spcPts val="10090"/>
              </a:lnSpc>
            </a:pPr>
            <a:r>
              <a:rPr lang="en-US" sz="7207" spc="-144" b="true">
                <a:solidFill>
                  <a:srgbClr val="191919"/>
                </a:solidFill>
                <a:latin typeface="Open Sauce Bold"/>
                <a:ea typeface="Open Sauce Bold"/>
                <a:cs typeface="Open Sauce Bold"/>
                <a:sym typeface="Open Sauce Bold"/>
              </a:rPr>
              <a:t>AGRI-CONNECT</a:t>
            </a:r>
          </a:p>
        </p:txBody>
      </p:sp>
      <p:sp>
        <p:nvSpPr>
          <p:cNvPr name="TextBox 11" id="11"/>
          <p:cNvSpPr txBox="true"/>
          <p:nvPr/>
        </p:nvSpPr>
        <p:spPr>
          <a:xfrm rot="0">
            <a:off x="1137883" y="6206061"/>
            <a:ext cx="8293728" cy="795022"/>
          </a:xfrm>
          <a:prstGeom prst="rect">
            <a:avLst/>
          </a:prstGeom>
        </p:spPr>
        <p:txBody>
          <a:bodyPr anchor="t" rtlCol="false" tIns="0" lIns="0" bIns="0" rIns="0">
            <a:spAutoFit/>
          </a:bodyPr>
          <a:lstStyle/>
          <a:p>
            <a:pPr algn="l">
              <a:lnSpc>
                <a:spcPts val="6579"/>
              </a:lnSpc>
            </a:pPr>
            <a:r>
              <a:rPr lang="en-US" sz="4699" spc="-93">
                <a:solidFill>
                  <a:srgbClr val="191919"/>
                </a:solidFill>
                <a:latin typeface="Open Sauce"/>
                <a:ea typeface="Open Sauce"/>
                <a:cs typeface="Open Sauce"/>
                <a:sym typeface="Open Sauce"/>
              </a:rPr>
              <a:t>Empower- Sustain-Connect</a:t>
            </a:r>
          </a:p>
        </p:txBody>
      </p:sp>
      <p:sp>
        <p:nvSpPr>
          <p:cNvPr name="TextBox 12" id="12"/>
          <p:cNvSpPr txBox="true"/>
          <p:nvPr/>
        </p:nvSpPr>
        <p:spPr>
          <a:xfrm rot="0">
            <a:off x="3080615" y="1170978"/>
            <a:ext cx="2204132" cy="827780"/>
          </a:xfrm>
          <a:prstGeom prst="rect">
            <a:avLst/>
          </a:prstGeom>
        </p:spPr>
        <p:txBody>
          <a:bodyPr anchor="t" rtlCol="false" tIns="0" lIns="0" bIns="0" rIns="0">
            <a:spAutoFit/>
          </a:bodyPr>
          <a:lstStyle/>
          <a:p>
            <a:pPr algn="l">
              <a:lnSpc>
                <a:spcPts val="3287"/>
              </a:lnSpc>
            </a:pPr>
            <a:r>
              <a:rPr lang="en-US" sz="2859" spc="-57" b="true">
                <a:solidFill>
                  <a:srgbClr val="191919"/>
                </a:solidFill>
                <a:latin typeface="Open Sauce Bold"/>
                <a:ea typeface="Open Sauce Bold"/>
                <a:cs typeface="Open Sauce Bold"/>
                <a:sym typeface="Open Sauce Bold"/>
              </a:rPr>
              <a:t>AGRI-</a:t>
            </a:r>
          </a:p>
          <a:p>
            <a:pPr algn="l">
              <a:lnSpc>
                <a:spcPts val="3287"/>
              </a:lnSpc>
            </a:pPr>
            <a:r>
              <a:rPr lang="en-US" sz="2859" spc="-57" b="true">
                <a:solidFill>
                  <a:srgbClr val="191919"/>
                </a:solidFill>
                <a:latin typeface="Open Sauce Bold"/>
                <a:ea typeface="Open Sauce Bold"/>
                <a:cs typeface="Open Sauce Bold"/>
                <a:sym typeface="Open Sauce Bold"/>
              </a:rPr>
              <a:t>CONNECT</a:t>
            </a:r>
          </a:p>
        </p:txBody>
      </p:sp>
      <p:sp>
        <p:nvSpPr>
          <p:cNvPr name="TextBox 13" id="13"/>
          <p:cNvSpPr txBox="true"/>
          <p:nvPr/>
        </p:nvSpPr>
        <p:spPr>
          <a:xfrm rot="0">
            <a:off x="598316" y="9106108"/>
            <a:ext cx="8293728" cy="455296"/>
          </a:xfrm>
          <a:prstGeom prst="rect">
            <a:avLst/>
          </a:prstGeom>
        </p:spPr>
        <p:txBody>
          <a:bodyPr anchor="t" rtlCol="false" tIns="0" lIns="0" bIns="0" rIns="0">
            <a:spAutoFit/>
          </a:bodyPr>
          <a:lstStyle/>
          <a:p>
            <a:pPr algn="l">
              <a:lnSpc>
                <a:spcPts val="3779"/>
              </a:lnSpc>
            </a:pPr>
            <a:r>
              <a:rPr lang="en-US" sz="2699" spc="-53">
                <a:solidFill>
                  <a:srgbClr val="191919"/>
                </a:solidFill>
                <a:latin typeface="Open Sauce"/>
                <a:ea typeface="Open Sauce"/>
                <a:cs typeface="Open Sauce"/>
                <a:sym typeface="Open Sauce"/>
              </a:rPr>
              <a:t>By Vanessa UWONKUNDA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97670" y="3419817"/>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8479335" y="7192842"/>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479335" y="5992901"/>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8542685" y="6589511"/>
            <a:ext cx="260315" cy="260432"/>
          </a:xfrm>
          <a:custGeom>
            <a:avLst/>
            <a:gdLst/>
            <a:ahLst/>
            <a:cxnLst/>
            <a:rect r="r" b="b" t="t" l="l"/>
            <a:pathLst>
              <a:path h="260432" w="260315">
                <a:moveTo>
                  <a:pt x="0" y="0"/>
                </a:moveTo>
                <a:lnTo>
                  <a:pt x="260315" y="0"/>
                </a:lnTo>
                <a:lnTo>
                  <a:pt x="260315" y="260431"/>
                </a:lnTo>
                <a:lnTo>
                  <a:pt x="0" y="2604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8479335" y="5428239"/>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05610" y="3068915"/>
            <a:ext cx="6083085" cy="6083085"/>
          </a:xfrm>
          <a:custGeom>
            <a:avLst/>
            <a:gdLst/>
            <a:ahLst/>
            <a:cxnLst/>
            <a:rect r="r" b="b" t="t" l="l"/>
            <a:pathLst>
              <a:path h="6083085" w="6083085">
                <a:moveTo>
                  <a:pt x="0" y="0"/>
                </a:moveTo>
                <a:lnTo>
                  <a:pt x="6083086" y="0"/>
                </a:lnTo>
                <a:lnTo>
                  <a:pt x="6083086" y="6083085"/>
                </a:lnTo>
                <a:lnTo>
                  <a:pt x="0" y="60830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10" id="10"/>
          <p:cNvGrpSpPr>
            <a:grpSpLocks noChangeAspect="true"/>
          </p:cNvGrpSpPr>
          <p:nvPr/>
        </p:nvGrpSpPr>
        <p:grpSpPr>
          <a:xfrm rot="0">
            <a:off x="1972056" y="3635371"/>
            <a:ext cx="4950194" cy="4950174"/>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39305" t="0" r="-39305" b="0"/>
              </a:stretch>
            </a:blipFill>
          </p:spPr>
        </p:sp>
      </p:grpSp>
      <p:grpSp>
        <p:nvGrpSpPr>
          <p:cNvPr name="Group 12" id="12"/>
          <p:cNvGrpSpPr/>
          <p:nvPr/>
        </p:nvGrpSpPr>
        <p:grpSpPr>
          <a:xfrm rot="0">
            <a:off x="7488696" y="4885719"/>
            <a:ext cx="42696" cy="2482460"/>
            <a:chOff x="0" y="0"/>
            <a:chExt cx="13374" cy="777626"/>
          </a:xfrm>
        </p:grpSpPr>
        <p:sp>
          <p:nvSpPr>
            <p:cNvPr name="Freeform 13" id="13"/>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4" id="14"/>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grpSp>
        <p:nvGrpSpPr>
          <p:cNvPr name="Group 15" id="15"/>
          <p:cNvGrpSpPr/>
          <p:nvPr/>
        </p:nvGrpSpPr>
        <p:grpSpPr>
          <a:xfrm rot="0">
            <a:off x="15811589" y="8007246"/>
            <a:ext cx="4201427" cy="42014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0">
            <a:off x="16067950" y="6633635"/>
            <a:ext cx="762083" cy="7620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1" id="21"/>
          <p:cNvGrpSpPr/>
          <p:nvPr/>
        </p:nvGrpSpPr>
        <p:grpSpPr>
          <a:xfrm rot="0">
            <a:off x="-575233" y="9258300"/>
            <a:ext cx="1614906" cy="161490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4" id="24"/>
          <p:cNvSpPr/>
          <p:nvPr/>
        </p:nvSpPr>
        <p:spPr>
          <a:xfrm flipH="false" flipV="false" rot="0">
            <a:off x="868394" y="315107"/>
            <a:ext cx="1785607" cy="1785607"/>
          </a:xfrm>
          <a:custGeom>
            <a:avLst/>
            <a:gdLst/>
            <a:ahLst/>
            <a:cxnLst/>
            <a:rect r="r" b="b" t="t" l="l"/>
            <a:pathLst>
              <a:path h="1785607" w="1785607">
                <a:moveTo>
                  <a:pt x="0" y="0"/>
                </a:moveTo>
                <a:lnTo>
                  <a:pt x="1785607" y="0"/>
                </a:lnTo>
                <a:lnTo>
                  <a:pt x="1785607" y="1785606"/>
                </a:lnTo>
                <a:lnTo>
                  <a:pt x="0" y="1785606"/>
                </a:lnTo>
                <a:lnTo>
                  <a:pt x="0" y="0"/>
                </a:lnTo>
                <a:close/>
              </a:path>
            </a:pathLst>
          </a:custGeom>
          <a:blipFill>
            <a:blip r:embed="rId13"/>
            <a:stretch>
              <a:fillRect l="0" t="0" r="0" b="0"/>
            </a:stretch>
          </a:blipFill>
        </p:spPr>
      </p:sp>
      <p:sp>
        <p:nvSpPr>
          <p:cNvPr name="TextBox 25" id="25"/>
          <p:cNvSpPr txBox="true"/>
          <p:nvPr/>
        </p:nvSpPr>
        <p:spPr>
          <a:xfrm rot="0">
            <a:off x="9208578" y="6560936"/>
            <a:ext cx="3857414" cy="289007"/>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www.agriconnect.com</a:t>
            </a:r>
          </a:p>
        </p:txBody>
      </p:sp>
      <p:sp>
        <p:nvSpPr>
          <p:cNvPr name="TextBox 26" id="26"/>
          <p:cNvSpPr txBox="true"/>
          <p:nvPr/>
        </p:nvSpPr>
        <p:spPr>
          <a:xfrm rot="0">
            <a:off x="9192518" y="5996181"/>
            <a:ext cx="3760379"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v.uwonkunda@alustudent.com</a:t>
            </a:r>
          </a:p>
        </p:txBody>
      </p:sp>
      <p:sp>
        <p:nvSpPr>
          <p:cNvPr name="TextBox 27" id="27"/>
          <p:cNvSpPr txBox="true"/>
          <p:nvPr/>
        </p:nvSpPr>
        <p:spPr>
          <a:xfrm rot="0">
            <a:off x="9208578" y="7126167"/>
            <a:ext cx="3390341" cy="592852"/>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123 Anywhere St., Any City, State, Country 12345</a:t>
            </a:r>
          </a:p>
        </p:txBody>
      </p:sp>
      <p:sp>
        <p:nvSpPr>
          <p:cNvPr name="TextBox 28" id="28"/>
          <p:cNvSpPr txBox="true"/>
          <p:nvPr/>
        </p:nvSpPr>
        <p:spPr>
          <a:xfrm rot="0">
            <a:off x="9144000" y="5431519"/>
            <a:ext cx="2196130"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+250 784 486 209</a:t>
            </a:r>
          </a:p>
        </p:txBody>
      </p:sp>
      <p:sp>
        <p:nvSpPr>
          <p:cNvPr name="TextBox 29" id="29"/>
          <p:cNvSpPr txBox="true"/>
          <p:nvPr/>
        </p:nvSpPr>
        <p:spPr>
          <a:xfrm rot="0">
            <a:off x="7795449" y="3826140"/>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YOU</a:t>
            </a:r>
          </a:p>
        </p:txBody>
      </p:sp>
      <p:sp>
        <p:nvSpPr>
          <p:cNvPr name="TextBox 30" id="30"/>
          <p:cNvSpPr txBox="true"/>
          <p:nvPr/>
        </p:nvSpPr>
        <p:spPr>
          <a:xfrm rot="0">
            <a:off x="8031824" y="4649535"/>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ea typeface="Open Sauce"/>
                <a:cs typeface="Open Sauce"/>
                <a:sym typeface="Open Sauce"/>
              </a:rPr>
              <a:t>For watching this presentation</a:t>
            </a:r>
          </a:p>
        </p:txBody>
      </p:sp>
      <p:sp>
        <p:nvSpPr>
          <p:cNvPr name="TextBox 31" id="31"/>
          <p:cNvSpPr txBox="true"/>
          <p:nvPr/>
        </p:nvSpPr>
        <p:spPr>
          <a:xfrm rot="0">
            <a:off x="2891034" y="656157"/>
            <a:ext cx="2204132" cy="827780"/>
          </a:xfrm>
          <a:prstGeom prst="rect">
            <a:avLst/>
          </a:prstGeom>
        </p:spPr>
        <p:txBody>
          <a:bodyPr anchor="t" rtlCol="false" tIns="0" lIns="0" bIns="0" rIns="0">
            <a:spAutoFit/>
          </a:bodyPr>
          <a:lstStyle/>
          <a:p>
            <a:pPr algn="l">
              <a:lnSpc>
                <a:spcPts val="3287"/>
              </a:lnSpc>
            </a:pPr>
            <a:r>
              <a:rPr lang="en-US" sz="2859" spc="-57" b="true">
                <a:solidFill>
                  <a:srgbClr val="191919"/>
                </a:solidFill>
                <a:latin typeface="Open Sauce Bold"/>
                <a:ea typeface="Open Sauce Bold"/>
                <a:cs typeface="Open Sauce Bold"/>
                <a:sym typeface="Open Sauce Bold"/>
              </a:rPr>
              <a:t>AGRI-</a:t>
            </a:r>
          </a:p>
          <a:p>
            <a:pPr algn="l">
              <a:lnSpc>
                <a:spcPts val="3287"/>
              </a:lnSpc>
            </a:pPr>
            <a:r>
              <a:rPr lang="en-US" sz="2859" spc="-57" b="true">
                <a:solidFill>
                  <a:srgbClr val="191919"/>
                </a:solidFill>
                <a:latin typeface="Open Sauce Bold"/>
                <a:ea typeface="Open Sauce Bold"/>
                <a:cs typeface="Open Sauce Bold"/>
                <a:sym typeface="Open Sauce Bold"/>
              </a:rPr>
              <a:t>CONNECT</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1600" y="35970"/>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TextBox 5" id="5"/>
          <p:cNvSpPr txBox="true"/>
          <p:nvPr/>
        </p:nvSpPr>
        <p:spPr>
          <a:xfrm rot="0">
            <a:off x="4060057" y="2060210"/>
            <a:ext cx="10167887" cy="1716763"/>
          </a:xfrm>
          <a:prstGeom prst="rect">
            <a:avLst/>
          </a:prstGeom>
        </p:spPr>
        <p:txBody>
          <a:bodyPr anchor="t" rtlCol="false" tIns="0" lIns="0" bIns="0" rIns="0">
            <a:spAutoFit/>
          </a:bodyPr>
          <a:lstStyle/>
          <a:p>
            <a:pPr algn="l" marL="0" indent="0" lvl="0">
              <a:lnSpc>
                <a:spcPts val="14050"/>
              </a:lnSpc>
              <a:spcBef>
                <a:spcPct val="0"/>
              </a:spcBef>
            </a:pPr>
            <a:r>
              <a:rPr lang="en-US" b="true" sz="10035" spc="-200">
                <a:solidFill>
                  <a:srgbClr val="106861"/>
                </a:solidFill>
                <a:latin typeface="Open Sauce Bold"/>
                <a:ea typeface="Open Sauce Bold"/>
                <a:cs typeface="Open Sauce Bold"/>
                <a:sym typeface="Open Sauce Bold"/>
              </a:rPr>
              <a:t>AGRI-CONNECT</a:t>
            </a:r>
          </a:p>
        </p:txBody>
      </p:sp>
      <p:sp>
        <p:nvSpPr>
          <p:cNvPr name="TextBox 6" id="6"/>
          <p:cNvSpPr txBox="true"/>
          <p:nvPr/>
        </p:nvSpPr>
        <p:spPr>
          <a:xfrm rot="0">
            <a:off x="5171003" y="3691248"/>
            <a:ext cx="7482350" cy="755017"/>
          </a:xfrm>
          <a:prstGeom prst="rect">
            <a:avLst/>
          </a:prstGeom>
        </p:spPr>
        <p:txBody>
          <a:bodyPr anchor="t" rtlCol="false" tIns="0" lIns="0" bIns="0" rIns="0">
            <a:spAutoFit/>
          </a:bodyPr>
          <a:lstStyle/>
          <a:p>
            <a:pPr algn="l">
              <a:lnSpc>
                <a:spcPts val="6159"/>
              </a:lnSpc>
            </a:pPr>
            <a:r>
              <a:rPr lang="en-US" sz="4399" spc="-87">
                <a:solidFill>
                  <a:srgbClr val="191919"/>
                </a:solidFill>
                <a:latin typeface="Open Sauce"/>
                <a:ea typeface="Open Sauce"/>
                <a:cs typeface="Open Sauce"/>
                <a:sym typeface="Open Sauce"/>
              </a:rPr>
              <a:t>Empower- Sustain-Connect</a:t>
            </a:r>
          </a:p>
        </p:txBody>
      </p:sp>
      <p:sp>
        <p:nvSpPr>
          <p:cNvPr name="TextBox 7" id="7"/>
          <p:cNvSpPr txBox="true"/>
          <p:nvPr/>
        </p:nvSpPr>
        <p:spPr>
          <a:xfrm rot="0">
            <a:off x="4455955" y="5706422"/>
            <a:ext cx="8197398" cy="1716763"/>
          </a:xfrm>
          <a:prstGeom prst="rect">
            <a:avLst/>
          </a:prstGeom>
        </p:spPr>
        <p:txBody>
          <a:bodyPr anchor="t" rtlCol="false" tIns="0" lIns="0" bIns="0" rIns="0">
            <a:spAutoFit/>
          </a:bodyPr>
          <a:lstStyle/>
          <a:p>
            <a:pPr algn="l" marL="0" indent="0" lvl="0">
              <a:lnSpc>
                <a:spcPts val="14050"/>
              </a:lnSpc>
              <a:spcBef>
                <a:spcPct val="0"/>
              </a:spcBef>
            </a:pPr>
            <a:r>
              <a:rPr lang="en-US" b="true" sz="10035" spc="-200">
                <a:solidFill>
                  <a:srgbClr val="343432"/>
                </a:solidFill>
                <a:latin typeface="Open Sauce Bold"/>
                <a:ea typeface="Open Sauce Bold"/>
                <a:cs typeface="Open Sauce Bold"/>
                <a:sym typeface="Open Sauce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7275580"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1390959" y="856782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9142739" y="5806307"/>
            <a:ext cx="654889" cy="6548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0549770" y="0"/>
            <a:ext cx="7738230" cy="10287000"/>
          </a:xfrm>
          <a:custGeom>
            <a:avLst/>
            <a:gdLst/>
            <a:ahLst/>
            <a:cxnLst/>
            <a:rect r="r" b="b" t="t" l="l"/>
            <a:pathLst>
              <a:path h="10287000" w="7738230">
                <a:moveTo>
                  <a:pt x="0" y="0"/>
                </a:moveTo>
                <a:lnTo>
                  <a:pt x="7738230" y="0"/>
                </a:lnTo>
                <a:lnTo>
                  <a:pt x="7738230" y="10287000"/>
                </a:lnTo>
                <a:lnTo>
                  <a:pt x="0" y="10287000"/>
                </a:lnTo>
                <a:lnTo>
                  <a:pt x="0" y="0"/>
                </a:lnTo>
                <a:close/>
              </a:path>
            </a:pathLst>
          </a:custGeom>
          <a:blipFill>
            <a:blip r:embed="rId2"/>
            <a:stretch>
              <a:fillRect l="-55355" t="0" r="-44550" b="0"/>
            </a:stretch>
          </a:blipFill>
        </p:spPr>
      </p:sp>
      <p:sp>
        <p:nvSpPr>
          <p:cNvPr name="TextBox 15" id="15"/>
          <p:cNvSpPr txBox="true"/>
          <p:nvPr/>
        </p:nvSpPr>
        <p:spPr>
          <a:xfrm rot="0">
            <a:off x="3599472" y="2743200"/>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16" id="16"/>
          <p:cNvSpPr txBox="true"/>
          <p:nvPr/>
        </p:nvSpPr>
        <p:spPr>
          <a:xfrm rot="0">
            <a:off x="2005213" y="4261194"/>
            <a:ext cx="5224262" cy="4295228"/>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Problem statement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Our Mision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Our Vision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What to offer</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Who to Connect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Impact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Demo</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Resources</a:t>
            </a:r>
          </a:p>
        </p:txBody>
      </p:sp>
      <p:sp>
        <p:nvSpPr>
          <p:cNvPr name="TextBox 17" id="17"/>
          <p:cNvSpPr txBox="true"/>
          <p:nvPr/>
        </p:nvSpPr>
        <p:spPr>
          <a:xfrm rot="0">
            <a:off x="6873299" y="4272593"/>
            <a:ext cx="712352" cy="4295228"/>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01</a:t>
            </a:r>
          </a:p>
          <a:p>
            <a:pPr algn="r">
              <a:lnSpc>
                <a:spcPts val="4345"/>
              </a:lnSpc>
            </a:pPr>
            <a:r>
              <a:rPr lang="en-US" sz="2618" b="true">
                <a:solidFill>
                  <a:srgbClr val="191919"/>
                </a:solidFill>
                <a:latin typeface="Open Sauce Bold"/>
                <a:ea typeface="Open Sauce Bold"/>
                <a:cs typeface="Open Sauce Bold"/>
                <a:sym typeface="Open Sauce Bold"/>
              </a:rPr>
              <a:t>02</a:t>
            </a:r>
          </a:p>
          <a:p>
            <a:pPr algn="r">
              <a:lnSpc>
                <a:spcPts val="4345"/>
              </a:lnSpc>
            </a:pPr>
            <a:r>
              <a:rPr lang="en-US" sz="2618" b="true">
                <a:solidFill>
                  <a:srgbClr val="191919"/>
                </a:solidFill>
                <a:latin typeface="Open Sauce Bold"/>
                <a:ea typeface="Open Sauce Bold"/>
                <a:cs typeface="Open Sauce Bold"/>
                <a:sym typeface="Open Sauce Bold"/>
              </a:rPr>
              <a:t>03</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07</a:t>
            </a:r>
          </a:p>
          <a:p>
            <a:pPr algn="r">
              <a:lnSpc>
                <a:spcPts val="4345"/>
              </a:lnSpc>
            </a:pPr>
            <a:r>
              <a:rPr lang="en-US" b="true" sz="2618">
                <a:solidFill>
                  <a:srgbClr val="191919"/>
                </a:solidFill>
                <a:latin typeface="Open Sauce Bold"/>
                <a:ea typeface="Open Sauce Bold"/>
                <a:cs typeface="Open Sauce Bold"/>
                <a:sym typeface="Open Sauce Bold"/>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8293086"/>
            <a:ext cx="18288000" cy="1456380"/>
          </a:xfrm>
          <a:custGeom>
            <a:avLst/>
            <a:gdLst/>
            <a:ahLst/>
            <a:cxnLst/>
            <a:rect r="r" b="b" t="t" l="l"/>
            <a:pathLst>
              <a:path h="1456380" w="18288000">
                <a:moveTo>
                  <a:pt x="0" y="0"/>
                </a:moveTo>
                <a:lnTo>
                  <a:pt x="18288000" y="0"/>
                </a:lnTo>
                <a:lnTo>
                  <a:pt x="18288000" y="1456380"/>
                </a:lnTo>
                <a:lnTo>
                  <a:pt x="0" y="1456380"/>
                </a:lnTo>
                <a:lnTo>
                  <a:pt x="0" y="0"/>
                </a:lnTo>
                <a:close/>
              </a:path>
            </a:pathLst>
          </a:custGeom>
          <a:blipFill>
            <a:blip r:embed="rId2">
              <a:alphaModFix amt="72000"/>
            </a:blip>
            <a:stretch>
              <a:fillRect l="-42127" t="0" r="-42320" b="-565892"/>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2916761" y="1215703"/>
            <a:ext cx="12731346" cy="6450544"/>
            <a:chOff x="0" y="0"/>
            <a:chExt cx="3353112" cy="1698909"/>
          </a:xfrm>
        </p:grpSpPr>
        <p:sp>
          <p:nvSpPr>
            <p:cNvPr name="Freeform 7" id="7"/>
            <p:cNvSpPr/>
            <p:nvPr/>
          </p:nvSpPr>
          <p:spPr>
            <a:xfrm flipH="false" flipV="false" rot="0">
              <a:off x="0" y="0"/>
              <a:ext cx="3353112" cy="1698909"/>
            </a:xfrm>
            <a:custGeom>
              <a:avLst/>
              <a:gdLst/>
              <a:ahLst/>
              <a:cxnLst/>
              <a:rect r="r" b="b" t="t" l="l"/>
              <a:pathLst>
                <a:path h="1698909" w="3353112">
                  <a:moveTo>
                    <a:pt x="15202" y="0"/>
                  </a:moveTo>
                  <a:lnTo>
                    <a:pt x="3337909" y="0"/>
                  </a:lnTo>
                  <a:cubicBezTo>
                    <a:pt x="3341941" y="0"/>
                    <a:pt x="3345808" y="1602"/>
                    <a:pt x="3348659" y="4453"/>
                  </a:cubicBezTo>
                  <a:cubicBezTo>
                    <a:pt x="3351510" y="7304"/>
                    <a:pt x="3353112" y="11171"/>
                    <a:pt x="3353112" y="15202"/>
                  </a:cubicBezTo>
                  <a:lnTo>
                    <a:pt x="3353112" y="1683706"/>
                  </a:lnTo>
                  <a:cubicBezTo>
                    <a:pt x="3353112" y="1687738"/>
                    <a:pt x="3351510" y="1691605"/>
                    <a:pt x="3348659" y="1694456"/>
                  </a:cubicBezTo>
                  <a:cubicBezTo>
                    <a:pt x="3345808" y="1697307"/>
                    <a:pt x="3341941" y="1698909"/>
                    <a:pt x="3337909" y="1698909"/>
                  </a:cubicBezTo>
                  <a:lnTo>
                    <a:pt x="15202" y="1698909"/>
                  </a:lnTo>
                  <a:cubicBezTo>
                    <a:pt x="11171" y="1698909"/>
                    <a:pt x="7304" y="1697307"/>
                    <a:pt x="4453" y="1694456"/>
                  </a:cubicBezTo>
                  <a:cubicBezTo>
                    <a:pt x="1602" y="1691605"/>
                    <a:pt x="0" y="1687738"/>
                    <a:pt x="0" y="1683706"/>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8" id="8"/>
            <p:cNvSpPr txBox="true"/>
            <p:nvPr/>
          </p:nvSpPr>
          <p:spPr>
            <a:xfrm>
              <a:off x="0" y="-19050"/>
              <a:ext cx="3353112" cy="171795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9144000" y="9422022"/>
            <a:ext cx="327444" cy="3274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8652834" y="9422022"/>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8179871" y="9422022"/>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8" id="18"/>
          <p:cNvSpPr/>
          <p:nvPr/>
        </p:nvSpPr>
        <p:spPr>
          <a:xfrm flipH="false" flipV="false" rot="0">
            <a:off x="-10253" y="0"/>
            <a:ext cx="18288000" cy="8293086"/>
          </a:xfrm>
          <a:custGeom>
            <a:avLst/>
            <a:gdLst/>
            <a:ahLst/>
            <a:cxnLst/>
            <a:rect r="r" b="b" t="t" l="l"/>
            <a:pathLst>
              <a:path h="8293086" w="18288000">
                <a:moveTo>
                  <a:pt x="0" y="0"/>
                </a:moveTo>
                <a:lnTo>
                  <a:pt x="18288000" y="0"/>
                </a:lnTo>
                <a:lnTo>
                  <a:pt x="18288000" y="8293086"/>
                </a:lnTo>
                <a:lnTo>
                  <a:pt x="0" y="8293086"/>
                </a:lnTo>
                <a:lnTo>
                  <a:pt x="0" y="0"/>
                </a:lnTo>
                <a:close/>
              </a:path>
            </a:pathLst>
          </a:custGeom>
          <a:blipFill>
            <a:blip r:embed="rId3"/>
            <a:stretch>
              <a:fillRect l="0" t="-34164" r="0" b="-27473"/>
            </a:stretch>
          </a:blipFill>
        </p:spPr>
      </p:sp>
      <p:sp>
        <p:nvSpPr>
          <p:cNvPr name="TextBox 19" id="19"/>
          <p:cNvSpPr txBox="true"/>
          <p:nvPr/>
        </p:nvSpPr>
        <p:spPr>
          <a:xfrm rot="0">
            <a:off x="3241159" y="3791179"/>
            <a:ext cx="11150794" cy="3454704"/>
          </a:xfrm>
          <a:prstGeom prst="rect">
            <a:avLst/>
          </a:prstGeom>
        </p:spPr>
        <p:txBody>
          <a:bodyPr anchor="t" rtlCol="false" tIns="0" lIns="0" bIns="0" rIns="0">
            <a:spAutoFit/>
          </a:bodyPr>
          <a:lstStyle/>
          <a:p>
            <a:pPr algn="ctr">
              <a:lnSpc>
                <a:spcPts val="4590"/>
              </a:lnSpc>
            </a:pPr>
            <a:r>
              <a:rPr lang="en-US" sz="2869">
                <a:solidFill>
                  <a:srgbClr val="FFFFFF"/>
                </a:solidFill>
                <a:latin typeface="Open Sauce"/>
                <a:ea typeface="Open Sauce"/>
                <a:cs typeface="Open Sauce"/>
                <a:sym typeface="Open Sauce"/>
              </a:rPr>
              <a:t>Farmers face significant challenges due to climate change, limited crop diversity, and restricted access to direct markets, leading to unstable incomes and reduced resilience in the agricultural sector. Additionally, customers lack transparency in sourcing food products, which weakens trust and hinders sustainable agricultural practices.</a:t>
            </a:r>
          </a:p>
        </p:txBody>
      </p:sp>
      <p:sp>
        <p:nvSpPr>
          <p:cNvPr name="TextBox 20" id="20"/>
          <p:cNvSpPr txBox="true"/>
          <p:nvPr/>
        </p:nvSpPr>
        <p:spPr>
          <a:xfrm rot="0">
            <a:off x="5352287" y="2392314"/>
            <a:ext cx="6928538" cy="987561"/>
          </a:xfrm>
          <a:prstGeom prst="rect">
            <a:avLst/>
          </a:prstGeom>
        </p:spPr>
        <p:txBody>
          <a:bodyPr anchor="t" rtlCol="false" tIns="0" lIns="0" bIns="0" rIns="0">
            <a:spAutoFit/>
          </a:bodyPr>
          <a:lstStyle/>
          <a:p>
            <a:pPr algn="ctr" marL="0" indent="0" lvl="0">
              <a:lnSpc>
                <a:spcPts val="8042"/>
              </a:lnSpc>
              <a:spcBef>
                <a:spcPct val="0"/>
              </a:spcBef>
            </a:pPr>
            <a:r>
              <a:rPr lang="en-US" b="true" sz="5744" spc="-114">
                <a:solidFill>
                  <a:srgbClr val="FDFBFB"/>
                </a:solidFill>
                <a:latin typeface="Open Sauce Bold"/>
                <a:ea typeface="Open Sauce Bold"/>
                <a:cs typeface="Open Sauce Bold"/>
                <a:sym typeface="Open Sauce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9552873" y="0"/>
            <a:ext cx="8735127" cy="6811477"/>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24979" t="0" r="-24979" b="0"/>
              </a:stretch>
            </a:blipFill>
          </p:spPr>
        </p:sp>
      </p:grpSp>
      <p:sp>
        <p:nvSpPr>
          <p:cNvPr name="Freeform 7" id="7"/>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566027"/>
            <a:ext cx="1565011" cy="1565011"/>
          </a:xfrm>
          <a:custGeom>
            <a:avLst/>
            <a:gdLst/>
            <a:ahLst/>
            <a:cxnLst/>
            <a:rect r="r" b="b" t="t" l="l"/>
            <a:pathLst>
              <a:path h="1565011" w="1565011">
                <a:moveTo>
                  <a:pt x="0" y="0"/>
                </a:moveTo>
                <a:lnTo>
                  <a:pt x="1565011" y="0"/>
                </a:lnTo>
                <a:lnTo>
                  <a:pt x="1565011" y="1565011"/>
                </a:lnTo>
                <a:lnTo>
                  <a:pt x="0" y="1565011"/>
                </a:lnTo>
                <a:lnTo>
                  <a:pt x="0" y="0"/>
                </a:lnTo>
                <a:close/>
              </a:path>
            </a:pathLst>
          </a:custGeom>
          <a:blipFill>
            <a:blip r:embed="rId5"/>
            <a:stretch>
              <a:fillRect l="0" t="0" r="0" b="0"/>
            </a:stretch>
          </a:blipFill>
        </p:spPr>
      </p:sp>
      <p:sp>
        <p:nvSpPr>
          <p:cNvPr name="TextBox 9" id="9"/>
          <p:cNvSpPr txBox="true"/>
          <p:nvPr/>
        </p:nvSpPr>
        <p:spPr>
          <a:xfrm rot="0">
            <a:off x="3265000" y="2980454"/>
            <a:ext cx="2710902"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MISSION</a:t>
            </a:r>
          </a:p>
        </p:txBody>
      </p:sp>
      <p:sp>
        <p:nvSpPr>
          <p:cNvPr name="TextBox 10" id="10"/>
          <p:cNvSpPr txBox="true"/>
          <p:nvPr/>
        </p:nvSpPr>
        <p:spPr>
          <a:xfrm rot="0">
            <a:off x="1028700" y="4222749"/>
            <a:ext cx="7589191" cy="5116517"/>
          </a:xfrm>
          <a:prstGeom prst="rect">
            <a:avLst/>
          </a:prstGeom>
        </p:spPr>
        <p:txBody>
          <a:bodyPr anchor="t" rtlCol="false" tIns="0" lIns="0" bIns="0" rIns="0">
            <a:spAutoFit/>
          </a:bodyPr>
          <a:lstStyle/>
          <a:p>
            <a:pPr algn="l" marL="0" indent="0" lvl="0">
              <a:lnSpc>
                <a:spcPts val="4559"/>
              </a:lnSpc>
            </a:pPr>
            <a:r>
              <a:rPr lang="en-US" sz="3060" spc="48">
                <a:solidFill>
                  <a:srgbClr val="191919"/>
                </a:solidFill>
                <a:latin typeface="Open Sauce"/>
                <a:ea typeface="Open Sauce"/>
                <a:cs typeface="Open Sauce"/>
                <a:sym typeface="Open Sauce"/>
              </a:rPr>
              <a:t>"To empower farmers to overcome the challenges of climate change, diversify their crops, and generate sustainable employment opportunities. This will be achieved by developing an intuitive mobile application that enables customers to track their farmer suppliers, fostering sustainable agricultural relationships."</a:t>
            </a:r>
          </a:p>
        </p:txBody>
      </p:sp>
      <p:sp>
        <p:nvSpPr>
          <p:cNvPr name="TextBox 11" id="11"/>
          <p:cNvSpPr txBox="true"/>
          <p:nvPr/>
        </p:nvSpPr>
        <p:spPr>
          <a:xfrm rot="0">
            <a:off x="10658712" y="7149199"/>
            <a:ext cx="6956530" cy="2856018"/>
          </a:xfrm>
          <a:prstGeom prst="rect">
            <a:avLst/>
          </a:prstGeom>
        </p:spPr>
        <p:txBody>
          <a:bodyPr anchor="t" rtlCol="false" tIns="0" lIns="0" bIns="0" rIns="0">
            <a:spAutoFit/>
          </a:bodyPr>
          <a:lstStyle/>
          <a:p>
            <a:pPr algn="l">
              <a:lnSpc>
                <a:spcPts val="4604"/>
              </a:lnSpc>
            </a:pPr>
            <a:r>
              <a:rPr lang="en-US" b="true" sz="2502" i="true" spc="25">
                <a:solidFill>
                  <a:srgbClr val="FDFBFB"/>
                </a:solidFill>
                <a:latin typeface="Open Sauce Bold Italics"/>
                <a:ea typeface="Open Sauce Bold Italics"/>
                <a:cs typeface="Open Sauce Bold Italics"/>
                <a:sym typeface="Open Sauce Bold Italics"/>
              </a:rPr>
              <a:t>Farmers face losses from climate change and lack of market tracking, limiting resilience, demand insights, and effective product distribution.</a:t>
            </a:r>
          </a:p>
          <a:p>
            <a:pPr algn="l">
              <a:lnSpc>
                <a:spcPts val="4604"/>
              </a:lnSpc>
            </a:pPr>
          </a:p>
        </p:txBody>
      </p:sp>
      <p:sp>
        <p:nvSpPr>
          <p:cNvPr name="TextBox 12" id="12"/>
          <p:cNvSpPr txBox="true"/>
          <p:nvPr/>
        </p:nvSpPr>
        <p:spPr>
          <a:xfrm rot="0">
            <a:off x="2837527" y="948930"/>
            <a:ext cx="2204132" cy="740150"/>
          </a:xfrm>
          <a:prstGeom prst="rect">
            <a:avLst/>
          </a:prstGeom>
        </p:spPr>
        <p:txBody>
          <a:bodyPr anchor="t" rtlCol="false" tIns="0" lIns="0" bIns="0" rIns="0">
            <a:spAutoFit/>
          </a:bodyPr>
          <a:lstStyle/>
          <a:p>
            <a:pPr algn="l">
              <a:lnSpc>
                <a:spcPts val="2942"/>
              </a:lnSpc>
            </a:pPr>
            <a:r>
              <a:rPr lang="en-US" sz="2559" spc="-51" b="true">
                <a:solidFill>
                  <a:srgbClr val="191919"/>
                </a:solidFill>
                <a:latin typeface="Open Sauce Bold"/>
                <a:ea typeface="Open Sauce Bold"/>
                <a:cs typeface="Open Sauce Bold"/>
                <a:sym typeface="Open Sauce Bold"/>
              </a:rPr>
              <a:t>AGRI-</a:t>
            </a:r>
          </a:p>
          <a:p>
            <a:pPr algn="l">
              <a:lnSpc>
                <a:spcPts val="2942"/>
              </a:lnSpc>
            </a:pPr>
            <a:r>
              <a:rPr lang="en-US" sz="2559" spc="-51" b="true">
                <a:solidFill>
                  <a:srgbClr val="191919"/>
                </a:solidFill>
                <a:latin typeface="Open Sauce Bold"/>
                <a:ea typeface="Open Sauce Bold"/>
                <a:cs typeface="Open Sauce Bold"/>
                <a:sym typeface="Open Sauce Bold"/>
              </a:rPr>
              <a:t>CONNECT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9552873" y="0"/>
            <a:ext cx="8735127" cy="6811477"/>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35288" t="0" r="-30622" b="0"/>
              </a:stretch>
            </a:blipFill>
          </p:spPr>
        </p:sp>
      </p:grpSp>
      <p:sp>
        <p:nvSpPr>
          <p:cNvPr name="Freeform 7" id="7"/>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566027"/>
            <a:ext cx="1565011" cy="1565011"/>
          </a:xfrm>
          <a:custGeom>
            <a:avLst/>
            <a:gdLst/>
            <a:ahLst/>
            <a:cxnLst/>
            <a:rect r="r" b="b" t="t" l="l"/>
            <a:pathLst>
              <a:path h="1565011" w="1565011">
                <a:moveTo>
                  <a:pt x="0" y="0"/>
                </a:moveTo>
                <a:lnTo>
                  <a:pt x="1565011" y="0"/>
                </a:lnTo>
                <a:lnTo>
                  <a:pt x="1565011" y="1565011"/>
                </a:lnTo>
                <a:lnTo>
                  <a:pt x="0" y="1565011"/>
                </a:lnTo>
                <a:lnTo>
                  <a:pt x="0" y="0"/>
                </a:lnTo>
                <a:close/>
              </a:path>
            </a:pathLst>
          </a:custGeom>
          <a:blipFill>
            <a:blip r:embed="rId5"/>
            <a:stretch>
              <a:fillRect l="0" t="0" r="0" b="0"/>
            </a:stretch>
          </a:blipFill>
        </p:spPr>
      </p:sp>
      <p:sp>
        <p:nvSpPr>
          <p:cNvPr name="TextBox 9" id="9"/>
          <p:cNvSpPr txBox="true"/>
          <p:nvPr/>
        </p:nvSpPr>
        <p:spPr>
          <a:xfrm rot="0">
            <a:off x="3686208" y="3320014"/>
            <a:ext cx="2710902"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VISION</a:t>
            </a:r>
          </a:p>
        </p:txBody>
      </p:sp>
      <p:sp>
        <p:nvSpPr>
          <p:cNvPr name="TextBox 10" id="10"/>
          <p:cNvSpPr txBox="true"/>
          <p:nvPr/>
        </p:nvSpPr>
        <p:spPr>
          <a:xfrm rot="0">
            <a:off x="825856" y="4373452"/>
            <a:ext cx="8318144" cy="5032545"/>
          </a:xfrm>
          <a:prstGeom prst="rect">
            <a:avLst/>
          </a:prstGeom>
        </p:spPr>
        <p:txBody>
          <a:bodyPr anchor="t" rtlCol="false" tIns="0" lIns="0" bIns="0" rIns="0">
            <a:spAutoFit/>
          </a:bodyPr>
          <a:lstStyle/>
          <a:p>
            <a:pPr algn="l" marL="0" indent="0" lvl="0">
              <a:lnSpc>
                <a:spcPts val="4492"/>
              </a:lnSpc>
            </a:pPr>
            <a:r>
              <a:rPr lang="en-US" sz="3014" spc="48">
                <a:solidFill>
                  <a:srgbClr val="191919"/>
                </a:solidFill>
                <a:latin typeface="Open Sauce"/>
                <a:ea typeface="Open Sauce"/>
                <a:cs typeface="Open Sauce"/>
                <a:sym typeface="Open Sauce"/>
              </a:rPr>
              <a:t> "To create a transformative ecosystem that promotes climate-resilient, diversified agriculture and strengthens the bond between farmers and their customers. By leveraging innovative technology, we aim to empower farmers, facilitate job creation, and cultivate a sustainable future for the agricultural sector, fostering an interconnected and resilient food system."</a:t>
            </a:r>
          </a:p>
        </p:txBody>
      </p:sp>
      <p:sp>
        <p:nvSpPr>
          <p:cNvPr name="TextBox 11" id="11"/>
          <p:cNvSpPr txBox="true"/>
          <p:nvPr/>
        </p:nvSpPr>
        <p:spPr>
          <a:xfrm rot="0">
            <a:off x="10703757" y="7131379"/>
            <a:ext cx="7214173" cy="2274618"/>
          </a:xfrm>
          <a:prstGeom prst="rect">
            <a:avLst/>
          </a:prstGeom>
        </p:spPr>
        <p:txBody>
          <a:bodyPr anchor="t" rtlCol="false" tIns="0" lIns="0" bIns="0" rIns="0">
            <a:spAutoFit/>
          </a:bodyPr>
          <a:lstStyle/>
          <a:p>
            <a:pPr algn="l">
              <a:lnSpc>
                <a:spcPts val="4604"/>
              </a:lnSpc>
            </a:pPr>
            <a:r>
              <a:rPr lang="en-US" b="true" sz="2502" i="true" spc="25">
                <a:solidFill>
                  <a:srgbClr val="FDFBFB"/>
                </a:solidFill>
                <a:latin typeface="Open Sauce Bold Italics"/>
                <a:ea typeface="Open Sauce Bold Italics"/>
                <a:cs typeface="Open Sauce Bold Italics"/>
                <a:sym typeface="Open Sauce Bold Italics"/>
              </a:rPr>
              <a:t>Building a resilient ecosystem by connecting farmers and consumers, promoting climate-smart practices, and enabling sustainable growth.</a:t>
            </a:r>
          </a:p>
        </p:txBody>
      </p:sp>
      <p:sp>
        <p:nvSpPr>
          <p:cNvPr name="TextBox 12" id="12"/>
          <p:cNvSpPr txBox="true"/>
          <p:nvPr/>
        </p:nvSpPr>
        <p:spPr>
          <a:xfrm rot="0">
            <a:off x="2837527" y="948930"/>
            <a:ext cx="2204132" cy="740150"/>
          </a:xfrm>
          <a:prstGeom prst="rect">
            <a:avLst/>
          </a:prstGeom>
        </p:spPr>
        <p:txBody>
          <a:bodyPr anchor="t" rtlCol="false" tIns="0" lIns="0" bIns="0" rIns="0">
            <a:spAutoFit/>
          </a:bodyPr>
          <a:lstStyle/>
          <a:p>
            <a:pPr algn="l">
              <a:lnSpc>
                <a:spcPts val="2942"/>
              </a:lnSpc>
            </a:pPr>
            <a:r>
              <a:rPr lang="en-US" sz="2559" spc="-51" b="true">
                <a:solidFill>
                  <a:srgbClr val="191919"/>
                </a:solidFill>
                <a:latin typeface="Open Sauce Bold"/>
                <a:ea typeface="Open Sauce Bold"/>
                <a:cs typeface="Open Sauce Bold"/>
                <a:sym typeface="Open Sauce Bold"/>
              </a:rPr>
              <a:t>AGRI-</a:t>
            </a:r>
          </a:p>
          <a:p>
            <a:pPr algn="l">
              <a:lnSpc>
                <a:spcPts val="2942"/>
              </a:lnSpc>
            </a:pPr>
            <a:r>
              <a:rPr lang="en-US" sz="2559" spc="-51" b="true">
                <a:solidFill>
                  <a:srgbClr val="191919"/>
                </a:solidFill>
                <a:latin typeface="Open Sauce Bold"/>
                <a:ea typeface="Open Sauce Bold"/>
                <a:cs typeface="Open Sauce Bold"/>
                <a:sym typeface="Open Sauce Bold"/>
              </a:rPr>
              <a:t>CONNECT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497965" y="4262489"/>
            <a:ext cx="4905119"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What To Offer</a:t>
            </a:r>
          </a:p>
        </p:txBody>
      </p:sp>
      <p:grpSp>
        <p:nvGrpSpPr>
          <p:cNvPr name="Group 3" id="3"/>
          <p:cNvGrpSpPr/>
          <p:nvPr/>
        </p:nvGrpSpPr>
        <p:grpSpPr>
          <a:xfrm rot="0">
            <a:off x="-3243182" y="8482000"/>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2564282" y="8805828"/>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608065" y="-2533783"/>
            <a:ext cx="4411957" cy="44119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12822597" y="3570993"/>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sp>
        <p:nvSpPr>
          <p:cNvPr name="TextBox 13" id="13"/>
          <p:cNvSpPr txBox="true"/>
          <p:nvPr/>
        </p:nvSpPr>
        <p:spPr>
          <a:xfrm rot="0">
            <a:off x="13548359" y="2481906"/>
            <a:ext cx="4183100" cy="753836"/>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Our app helps farmers identify demand trends, directing produce to high-need areas for profitability and efficiency.</a:t>
            </a:r>
          </a:p>
        </p:txBody>
      </p:sp>
      <p:sp>
        <p:nvSpPr>
          <p:cNvPr name="TextBox 14" id="14"/>
          <p:cNvSpPr txBox="true"/>
          <p:nvPr/>
        </p:nvSpPr>
        <p:spPr>
          <a:xfrm rot="0">
            <a:off x="13444036" y="1648610"/>
            <a:ext cx="4574471" cy="757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Real-Time Market Tracking and Demand Insights</a:t>
            </a:r>
          </a:p>
        </p:txBody>
      </p:sp>
      <p:sp>
        <p:nvSpPr>
          <p:cNvPr name="Freeform 15" id="15"/>
          <p:cNvSpPr/>
          <p:nvPr/>
        </p:nvSpPr>
        <p:spPr>
          <a:xfrm flipH="false" flipV="false" rot="-10800000">
            <a:off x="13116920" y="7032444"/>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sp>
        <p:nvSpPr>
          <p:cNvPr name="TextBox 16" id="16"/>
          <p:cNvSpPr txBox="true"/>
          <p:nvPr/>
        </p:nvSpPr>
        <p:spPr>
          <a:xfrm rot="0">
            <a:off x="13630944" y="5852550"/>
            <a:ext cx="4183100" cy="1007405"/>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We offer farmers climate-resilient resources, crop diversification tips, and weather forecasts to reduce risks and boost productivity.</a:t>
            </a:r>
          </a:p>
        </p:txBody>
      </p:sp>
      <p:sp>
        <p:nvSpPr>
          <p:cNvPr name="TextBox 17" id="17"/>
          <p:cNvSpPr txBox="true"/>
          <p:nvPr/>
        </p:nvSpPr>
        <p:spPr>
          <a:xfrm rot="0">
            <a:off x="13548359" y="5095629"/>
            <a:ext cx="4100514" cy="757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Climate-Smart Agricultural Support</a:t>
            </a:r>
          </a:p>
        </p:txBody>
      </p:sp>
      <p:sp>
        <p:nvSpPr>
          <p:cNvPr name="Freeform 18" id="18"/>
          <p:cNvSpPr/>
          <p:nvPr/>
        </p:nvSpPr>
        <p:spPr>
          <a:xfrm flipH="false" flipV="false" rot="0">
            <a:off x="12398420" y="5436670"/>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9" id="19"/>
          <p:cNvSpPr/>
          <p:nvPr/>
        </p:nvSpPr>
        <p:spPr>
          <a:xfrm flipH="false" flipV="false" rot="-10800000">
            <a:off x="226236" y="7952913"/>
            <a:ext cx="5128563" cy="529087"/>
          </a:xfrm>
          <a:custGeom>
            <a:avLst/>
            <a:gdLst/>
            <a:ahLst/>
            <a:cxnLst/>
            <a:rect r="r" b="b" t="t" l="l"/>
            <a:pathLst>
              <a:path h="529087" w="5128563">
                <a:moveTo>
                  <a:pt x="0" y="0"/>
                </a:moveTo>
                <a:lnTo>
                  <a:pt x="5128563" y="0"/>
                </a:lnTo>
                <a:lnTo>
                  <a:pt x="5128563" y="529087"/>
                </a:lnTo>
                <a:lnTo>
                  <a:pt x="0" y="529087"/>
                </a:lnTo>
                <a:lnTo>
                  <a:pt x="0" y="0"/>
                </a:lnTo>
                <a:close/>
              </a:path>
            </a:pathLst>
          </a:custGeom>
          <a:blipFill>
            <a:blip r:embed="rId2">
              <a:alphaModFix amt="72000"/>
            </a:blip>
            <a:stretch>
              <a:fillRect l="-19318" t="0" r="-19318" b="-286352"/>
            </a:stretch>
          </a:blipFill>
        </p:spPr>
      </p:sp>
      <p:sp>
        <p:nvSpPr>
          <p:cNvPr name="TextBox 20" id="20"/>
          <p:cNvSpPr txBox="true"/>
          <p:nvPr/>
        </p:nvSpPr>
        <p:spPr>
          <a:xfrm rot="0">
            <a:off x="987407" y="6025040"/>
            <a:ext cx="4183100" cy="1768112"/>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Lorem ipsum dolor sit amet, consectetur adipiscing elit. The app provides a direct marketplace for farmers to sell to consumers, boosting income and transparency.Aliquam semper ipsum urna, nec cursus dolor dictum nec. Donec luctus mauris quis cursus.</a:t>
            </a:r>
          </a:p>
        </p:txBody>
      </p:sp>
      <p:sp>
        <p:nvSpPr>
          <p:cNvPr name="TextBox 21" id="21"/>
          <p:cNvSpPr txBox="true"/>
          <p:nvPr/>
        </p:nvSpPr>
        <p:spPr>
          <a:xfrm rot="0">
            <a:off x="1069993" y="5095629"/>
            <a:ext cx="4100514" cy="757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Direct Farmer-Consumer Marketplace</a:t>
            </a:r>
          </a:p>
        </p:txBody>
      </p:sp>
      <p:sp>
        <p:nvSpPr>
          <p:cNvPr name="Freeform 22" id="22"/>
          <p:cNvSpPr/>
          <p:nvPr/>
        </p:nvSpPr>
        <p:spPr>
          <a:xfrm flipH="false" flipV="false" rot="0">
            <a:off x="145724" y="520018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3" id="23"/>
          <p:cNvSpPr/>
          <p:nvPr/>
        </p:nvSpPr>
        <p:spPr>
          <a:xfrm flipH="false" flipV="false" rot="0">
            <a:off x="12500387" y="1889024"/>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24" id="24"/>
          <p:cNvGrpSpPr/>
          <p:nvPr/>
        </p:nvGrpSpPr>
        <p:grpSpPr>
          <a:xfrm rot="0">
            <a:off x="13768061" y="8666591"/>
            <a:ext cx="1183417" cy="118341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7" id="27"/>
          <p:cNvSpPr txBox="true"/>
          <p:nvPr/>
        </p:nvSpPr>
        <p:spPr>
          <a:xfrm rot="0">
            <a:off x="1069993" y="2880550"/>
            <a:ext cx="4183100" cy="753836"/>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The app streamlines supply chains and supports crop diversity, creating jobs in agriculture and stabilizing incomes.</a:t>
            </a:r>
          </a:p>
        </p:txBody>
      </p:sp>
      <p:sp>
        <p:nvSpPr>
          <p:cNvPr name="Freeform 28" id="28"/>
          <p:cNvSpPr/>
          <p:nvPr/>
        </p:nvSpPr>
        <p:spPr>
          <a:xfrm flipH="false" flipV="false" rot="0">
            <a:off x="135621" y="197943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9" id="29"/>
          <p:cNvSpPr txBox="true"/>
          <p:nvPr/>
        </p:nvSpPr>
        <p:spPr>
          <a:xfrm rot="0">
            <a:off x="1082079" y="1589056"/>
            <a:ext cx="4100514" cy="1138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Employment Generation through Sustainable Practices</a:t>
            </a:r>
          </a:p>
        </p:txBody>
      </p:sp>
      <p:sp>
        <p:nvSpPr>
          <p:cNvPr name="Freeform 30" id="30"/>
          <p:cNvSpPr/>
          <p:nvPr/>
        </p:nvSpPr>
        <p:spPr>
          <a:xfrm flipH="false" flipV="false" rot="-10800000">
            <a:off x="452472" y="3884895"/>
            <a:ext cx="5128563" cy="463319"/>
          </a:xfrm>
          <a:custGeom>
            <a:avLst/>
            <a:gdLst/>
            <a:ahLst/>
            <a:cxnLst/>
            <a:rect r="r" b="b" t="t" l="l"/>
            <a:pathLst>
              <a:path h="463319" w="5128563">
                <a:moveTo>
                  <a:pt x="0" y="0"/>
                </a:moveTo>
                <a:lnTo>
                  <a:pt x="5128563" y="0"/>
                </a:lnTo>
                <a:lnTo>
                  <a:pt x="5128563" y="463319"/>
                </a:lnTo>
                <a:lnTo>
                  <a:pt x="0" y="463319"/>
                </a:lnTo>
                <a:lnTo>
                  <a:pt x="0" y="0"/>
                </a:lnTo>
                <a:close/>
              </a:path>
            </a:pathLst>
          </a:custGeom>
          <a:blipFill>
            <a:blip r:embed="rId2">
              <a:alphaModFix amt="72000"/>
            </a:blip>
            <a:stretch>
              <a:fillRect l="0" t="0" r="0" b="-218239"/>
            </a:stretch>
          </a:blipFill>
        </p:spPr>
      </p:sp>
      <p:grpSp>
        <p:nvGrpSpPr>
          <p:cNvPr name="Group 31" id="31"/>
          <p:cNvGrpSpPr/>
          <p:nvPr/>
        </p:nvGrpSpPr>
        <p:grpSpPr>
          <a:xfrm rot="0">
            <a:off x="15681201" y="8217457"/>
            <a:ext cx="4427459" cy="4810908"/>
            <a:chOff x="0" y="0"/>
            <a:chExt cx="812800" cy="883194"/>
          </a:xfrm>
        </p:grpSpPr>
        <p:sp>
          <p:nvSpPr>
            <p:cNvPr name="Freeform 32" id="32"/>
            <p:cNvSpPr/>
            <p:nvPr/>
          </p:nvSpPr>
          <p:spPr>
            <a:xfrm flipH="false" flipV="false" rot="0">
              <a:off x="0" y="0"/>
              <a:ext cx="812800" cy="883194"/>
            </a:xfrm>
            <a:custGeom>
              <a:avLst/>
              <a:gdLst/>
              <a:ahLst/>
              <a:cxnLst/>
              <a:rect r="r" b="b" t="t" l="l"/>
              <a:pathLst>
                <a:path h="883194" w="812800">
                  <a:moveTo>
                    <a:pt x="406400" y="0"/>
                  </a:moveTo>
                  <a:cubicBezTo>
                    <a:pt x="181951" y="0"/>
                    <a:pt x="0" y="197710"/>
                    <a:pt x="0" y="441597"/>
                  </a:cubicBezTo>
                  <a:cubicBezTo>
                    <a:pt x="0" y="685484"/>
                    <a:pt x="181951" y="883194"/>
                    <a:pt x="406400" y="883194"/>
                  </a:cubicBezTo>
                  <a:cubicBezTo>
                    <a:pt x="630849" y="883194"/>
                    <a:pt x="812800" y="685484"/>
                    <a:pt x="812800" y="441597"/>
                  </a:cubicBezTo>
                  <a:cubicBezTo>
                    <a:pt x="812800" y="197710"/>
                    <a:pt x="630849" y="0"/>
                    <a:pt x="406400" y="0"/>
                  </a:cubicBezTo>
                  <a:close/>
                </a:path>
              </a:pathLst>
            </a:custGeom>
            <a:solidFill>
              <a:srgbClr val="000000">
                <a:alpha val="0"/>
              </a:srgbClr>
            </a:solidFill>
            <a:ln w="742950" cap="sq">
              <a:solidFill>
                <a:srgbClr val="106861"/>
              </a:solidFill>
              <a:prstDash val="solid"/>
              <a:miter/>
            </a:ln>
          </p:spPr>
        </p:sp>
        <p:sp>
          <p:nvSpPr>
            <p:cNvPr name="TextBox 33" id="33"/>
            <p:cNvSpPr txBox="true"/>
            <p:nvPr/>
          </p:nvSpPr>
          <p:spPr>
            <a:xfrm>
              <a:off x="76200" y="44699"/>
              <a:ext cx="660400" cy="75569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4" id="34"/>
          <p:cNvSpPr/>
          <p:nvPr/>
        </p:nvSpPr>
        <p:spPr>
          <a:xfrm flipH="false" flipV="false" rot="-10800000">
            <a:off x="5971348" y="5143500"/>
            <a:ext cx="5202399" cy="376687"/>
          </a:xfrm>
          <a:custGeom>
            <a:avLst/>
            <a:gdLst/>
            <a:ahLst/>
            <a:cxnLst/>
            <a:rect r="r" b="b" t="t" l="l"/>
            <a:pathLst>
              <a:path h="376687" w="5202399">
                <a:moveTo>
                  <a:pt x="0" y="0"/>
                </a:moveTo>
                <a:lnTo>
                  <a:pt x="5202399" y="0"/>
                </a:lnTo>
                <a:lnTo>
                  <a:pt x="5202399" y="376687"/>
                </a:lnTo>
                <a:lnTo>
                  <a:pt x="0" y="376687"/>
                </a:lnTo>
                <a:lnTo>
                  <a:pt x="0" y="0"/>
                </a:lnTo>
                <a:close/>
              </a:path>
            </a:pathLst>
          </a:custGeom>
          <a:blipFill>
            <a:blip r:embed="rId2">
              <a:alphaModFix amt="72000"/>
            </a:blip>
            <a:stretch>
              <a:fillRect l="-19318" t="-42480" r="-19318" b="-40799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4347082"/>
            <a:ext cx="4272798" cy="3751948"/>
            <a:chOff x="0" y="0"/>
            <a:chExt cx="2788451" cy="2448541"/>
          </a:xfrm>
        </p:grpSpPr>
        <p:sp>
          <p:nvSpPr>
            <p:cNvPr name="Freeform 3" id="3"/>
            <p:cNvSpPr/>
            <p:nvPr/>
          </p:nvSpPr>
          <p:spPr>
            <a:xfrm flipH="false" flipV="false" rot="0">
              <a:off x="0" y="0"/>
              <a:ext cx="2788451" cy="2448541"/>
            </a:xfrm>
            <a:custGeom>
              <a:avLst/>
              <a:gdLst/>
              <a:ahLst/>
              <a:cxnLst/>
              <a:rect r="r" b="b" t="t" l="l"/>
              <a:pathLst>
                <a:path h="2448541" w="2788451">
                  <a:moveTo>
                    <a:pt x="57981" y="0"/>
                  </a:moveTo>
                  <a:lnTo>
                    <a:pt x="2730470" y="0"/>
                  </a:lnTo>
                  <a:cubicBezTo>
                    <a:pt x="2745847" y="0"/>
                    <a:pt x="2760595" y="6109"/>
                    <a:pt x="2771468" y="16982"/>
                  </a:cubicBezTo>
                  <a:cubicBezTo>
                    <a:pt x="2782342" y="27856"/>
                    <a:pt x="2788451" y="42604"/>
                    <a:pt x="2788451" y="57981"/>
                  </a:cubicBezTo>
                  <a:lnTo>
                    <a:pt x="2788451" y="2390560"/>
                  </a:lnTo>
                  <a:cubicBezTo>
                    <a:pt x="2788451" y="2422582"/>
                    <a:pt x="2762492" y="2448541"/>
                    <a:pt x="2730470" y="2448541"/>
                  </a:cubicBezTo>
                  <a:lnTo>
                    <a:pt x="57981" y="2448541"/>
                  </a:lnTo>
                  <a:cubicBezTo>
                    <a:pt x="42604" y="2448541"/>
                    <a:pt x="27856" y="2442432"/>
                    <a:pt x="16982" y="2431559"/>
                  </a:cubicBezTo>
                  <a:cubicBezTo>
                    <a:pt x="6109" y="2420685"/>
                    <a:pt x="0" y="2405937"/>
                    <a:pt x="0" y="2390560"/>
                  </a:cubicBezTo>
                  <a:lnTo>
                    <a:pt x="0" y="57981"/>
                  </a:lnTo>
                  <a:cubicBezTo>
                    <a:pt x="0" y="25959"/>
                    <a:pt x="25959" y="0"/>
                    <a:pt x="5798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788451"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033526" y="4422714"/>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6" id="6"/>
          <p:cNvSpPr/>
          <p:nvPr/>
        </p:nvSpPr>
        <p:spPr>
          <a:xfrm flipH="false" flipV="false" rot="0">
            <a:off x="2744843" y="5504697"/>
            <a:ext cx="723747" cy="838023"/>
          </a:xfrm>
          <a:custGeom>
            <a:avLst/>
            <a:gdLst/>
            <a:ahLst/>
            <a:cxnLst/>
            <a:rect r="r" b="b" t="t" l="l"/>
            <a:pathLst>
              <a:path h="838023" w="723747">
                <a:moveTo>
                  <a:pt x="0" y="0"/>
                </a:moveTo>
                <a:lnTo>
                  <a:pt x="723746" y="0"/>
                </a:lnTo>
                <a:lnTo>
                  <a:pt x="723746" y="838023"/>
                </a:lnTo>
                <a:lnTo>
                  <a:pt x="0" y="838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10800000">
            <a:off x="6328344" y="4422714"/>
            <a:ext cx="4277773" cy="3751948"/>
            <a:chOff x="0" y="0"/>
            <a:chExt cx="2791697" cy="2448541"/>
          </a:xfrm>
        </p:grpSpPr>
        <p:sp>
          <p:nvSpPr>
            <p:cNvPr name="Freeform 8" id="8"/>
            <p:cNvSpPr/>
            <p:nvPr/>
          </p:nvSpPr>
          <p:spPr>
            <a:xfrm flipH="false" flipV="false" rot="0">
              <a:off x="0" y="0"/>
              <a:ext cx="2791697" cy="2448541"/>
            </a:xfrm>
            <a:custGeom>
              <a:avLst/>
              <a:gdLst/>
              <a:ahLst/>
              <a:cxnLst/>
              <a:rect r="r" b="b" t="t" l="l"/>
              <a:pathLst>
                <a:path h="2448541" w="2791697">
                  <a:moveTo>
                    <a:pt x="57914" y="0"/>
                  </a:moveTo>
                  <a:lnTo>
                    <a:pt x="2733784" y="0"/>
                  </a:lnTo>
                  <a:cubicBezTo>
                    <a:pt x="2765768" y="0"/>
                    <a:pt x="2791697" y="25929"/>
                    <a:pt x="2791697" y="57914"/>
                  </a:cubicBezTo>
                  <a:lnTo>
                    <a:pt x="2791697" y="2390627"/>
                  </a:lnTo>
                  <a:cubicBezTo>
                    <a:pt x="2791697" y="2422612"/>
                    <a:pt x="2765768" y="2448541"/>
                    <a:pt x="2733784" y="2448541"/>
                  </a:cubicBezTo>
                  <a:lnTo>
                    <a:pt x="57914" y="2448541"/>
                  </a:lnTo>
                  <a:cubicBezTo>
                    <a:pt x="25929" y="2448541"/>
                    <a:pt x="0" y="2422612"/>
                    <a:pt x="0" y="2390627"/>
                  </a:cubicBezTo>
                  <a:lnTo>
                    <a:pt x="0" y="57914"/>
                  </a:lnTo>
                  <a:cubicBezTo>
                    <a:pt x="0" y="25929"/>
                    <a:pt x="25929" y="0"/>
                    <a:pt x="57914" y="0"/>
                  </a:cubicBezTo>
                  <a:close/>
                </a:path>
              </a:pathLst>
            </a:custGeom>
            <a:solidFill>
              <a:srgbClr val="FFFFFF"/>
            </a:solidFill>
            <a:ln w="123825" cap="rnd">
              <a:solidFill>
                <a:srgbClr val="106861"/>
              </a:solidFill>
              <a:prstDash val="solid"/>
              <a:round/>
            </a:ln>
          </p:spPr>
        </p:sp>
        <p:sp>
          <p:nvSpPr>
            <p:cNvPr name="TextBox 9" id="9"/>
            <p:cNvSpPr txBox="true"/>
            <p:nvPr/>
          </p:nvSpPr>
          <p:spPr>
            <a:xfrm>
              <a:off x="0" y="-38100"/>
              <a:ext cx="2791697"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7395540" y="4438241"/>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1" id="11"/>
          <p:cNvGrpSpPr/>
          <p:nvPr/>
        </p:nvGrpSpPr>
        <p:grpSpPr>
          <a:xfrm rot="-10800000">
            <a:off x="11505639" y="4466746"/>
            <a:ext cx="4138964" cy="3751948"/>
            <a:chOff x="0" y="0"/>
            <a:chExt cx="2701110" cy="2448541"/>
          </a:xfrm>
        </p:grpSpPr>
        <p:sp>
          <p:nvSpPr>
            <p:cNvPr name="Freeform 12" id="12"/>
            <p:cNvSpPr/>
            <p:nvPr/>
          </p:nvSpPr>
          <p:spPr>
            <a:xfrm flipH="false" flipV="false" rot="0">
              <a:off x="0" y="0"/>
              <a:ext cx="2701110" cy="2448541"/>
            </a:xfrm>
            <a:custGeom>
              <a:avLst/>
              <a:gdLst/>
              <a:ahLst/>
              <a:cxnLst/>
              <a:rect r="r" b="b" t="t" l="l"/>
              <a:pathLst>
                <a:path h="2448541" w="2701110">
                  <a:moveTo>
                    <a:pt x="59856" y="0"/>
                  </a:moveTo>
                  <a:lnTo>
                    <a:pt x="2641254" y="0"/>
                  </a:lnTo>
                  <a:cubicBezTo>
                    <a:pt x="2674311" y="0"/>
                    <a:pt x="2701110" y="26798"/>
                    <a:pt x="2701110" y="59856"/>
                  </a:cubicBezTo>
                  <a:lnTo>
                    <a:pt x="2701110" y="2388685"/>
                  </a:lnTo>
                  <a:cubicBezTo>
                    <a:pt x="2701110" y="2404560"/>
                    <a:pt x="2694804" y="2419784"/>
                    <a:pt x="2683578" y="2431010"/>
                  </a:cubicBezTo>
                  <a:cubicBezTo>
                    <a:pt x="2672353" y="2442235"/>
                    <a:pt x="2657129" y="2448541"/>
                    <a:pt x="2641254" y="2448541"/>
                  </a:cubicBezTo>
                  <a:lnTo>
                    <a:pt x="59856" y="2448541"/>
                  </a:lnTo>
                  <a:cubicBezTo>
                    <a:pt x="43981" y="2448541"/>
                    <a:pt x="28757" y="2442235"/>
                    <a:pt x="17531" y="2431010"/>
                  </a:cubicBezTo>
                  <a:cubicBezTo>
                    <a:pt x="6306" y="2419784"/>
                    <a:pt x="0" y="2404560"/>
                    <a:pt x="0" y="2388685"/>
                  </a:cubicBezTo>
                  <a:lnTo>
                    <a:pt x="0" y="59856"/>
                  </a:lnTo>
                  <a:cubicBezTo>
                    <a:pt x="0" y="43981"/>
                    <a:pt x="6306" y="28757"/>
                    <a:pt x="17531" y="17531"/>
                  </a:cubicBezTo>
                  <a:cubicBezTo>
                    <a:pt x="28757" y="6306"/>
                    <a:pt x="43981" y="0"/>
                    <a:pt x="59856" y="0"/>
                  </a:cubicBezTo>
                  <a:close/>
                </a:path>
              </a:pathLst>
            </a:custGeom>
            <a:solidFill>
              <a:srgbClr val="FFFFFF"/>
            </a:solidFill>
            <a:ln w="123825" cap="rnd">
              <a:solidFill>
                <a:srgbClr val="106861"/>
              </a:solidFill>
              <a:prstDash val="solid"/>
              <a:round/>
            </a:ln>
          </p:spPr>
        </p:sp>
        <p:sp>
          <p:nvSpPr>
            <p:cNvPr name="TextBox 13" id="13"/>
            <p:cNvSpPr txBox="true"/>
            <p:nvPr/>
          </p:nvSpPr>
          <p:spPr>
            <a:xfrm>
              <a:off x="0" y="-38100"/>
              <a:ext cx="2701110"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0">
            <a:off x="12501931" y="4438241"/>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5" id="15"/>
          <p:cNvSpPr/>
          <p:nvPr/>
        </p:nvSpPr>
        <p:spPr>
          <a:xfrm flipH="false" flipV="false" rot="0">
            <a:off x="15962108" y="3509902"/>
            <a:ext cx="3695540" cy="7418054"/>
          </a:xfrm>
          <a:custGeom>
            <a:avLst/>
            <a:gdLst/>
            <a:ahLst/>
            <a:cxnLst/>
            <a:rect r="r" b="b" t="t" l="l"/>
            <a:pathLst>
              <a:path h="7418054" w="3695540">
                <a:moveTo>
                  <a:pt x="0" y="0"/>
                </a:moveTo>
                <a:lnTo>
                  <a:pt x="3695540" y="0"/>
                </a:lnTo>
                <a:lnTo>
                  <a:pt x="3695540" y="7418055"/>
                </a:lnTo>
                <a:lnTo>
                  <a:pt x="0" y="7418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8173918" y="5423143"/>
            <a:ext cx="763553" cy="799913"/>
          </a:xfrm>
          <a:custGeom>
            <a:avLst/>
            <a:gdLst/>
            <a:ahLst/>
            <a:cxnLst/>
            <a:rect r="r" b="b" t="t" l="l"/>
            <a:pathLst>
              <a:path h="799913" w="763553">
                <a:moveTo>
                  <a:pt x="0" y="0"/>
                </a:moveTo>
                <a:lnTo>
                  <a:pt x="763553" y="0"/>
                </a:lnTo>
                <a:lnTo>
                  <a:pt x="763553" y="799913"/>
                </a:lnTo>
                <a:lnTo>
                  <a:pt x="0" y="799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7" id="17"/>
          <p:cNvSpPr/>
          <p:nvPr/>
        </p:nvSpPr>
        <p:spPr>
          <a:xfrm flipH="false" flipV="false" rot="0">
            <a:off x="13106380" y="5504697"/>
            <a:ext cx="937482" cy="724418"/>
          </a:xfrm>
          <a:custGeom>
            <a:avLst/>
            <a:gdLst/>
            <a:ahLst/>
            <a:cxnLst/>
            <a:rect r="r" b="b" t="t" l="l"/>
            <a:pathLst>
              <a:path h="724418" w="937482">
                <a:moveTo>
                  <a:pt x="0" y="0"/>
                </a:moveTo>
                <a:lnTo>
                  <a:pt x="937482" y="0"/>
                </a:lnTo>
                <a:lnTo>
                  <a:pt x="937482" y="724419"/>
                </a:lnTo>
                <a:lnTo>
                  <a:pt x="0" y="7244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8" id="18"/>
          <p:cNvSpPr txBox="true"/>
          <p:nvPr/>
        </p:nvSpPr>
        <p:spPr>
          <a:xfrm rot="0">
            <a:off x="5522707" y="1734898"/>
            <a:ext cx="6979224"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WHO TO CONNECT</a:t>
            </a:r>
          </a:p>
        </p:txBody>
      </p:sp>
      <p:sp>
        <p:nvSpPr>
          <p:cNvPr name="TextBox 19" id="19"/>
          <p:cNvSpPr txBox="true"/>
          <p:nvPr/>
        </p:nvSpPr>
        <p:spPr>
          <a:xfrm rot="0">
            <a:off x="2006132" y="6752888"/>
            <a:ext cx="2447061" cy="466041"/>
          </a:xfrm>
          <a:prstGeom prst="rect">
            <a:avLst/>
          </a:prstGeom>
        </p:spPr>
        <p:txBody>
          <a:bodyPr anchor="t" rtlCol="false" tIns="0" lIns="0" bIns="0" rIns="0">
            <a:spAutoFit/>
          </a:bodyPr>
          <a:lstStyle/>
          <a:p>
            <a:pPr algn="ctr" marL="0" indent="0" lvl="0">
              <a:lnSpc>
                <a:spcPts val="3686"/>
              </a:lnSpc>
              <a:spcBef>
                <a:spcPct val="0"/>
              </a:spcBef>
            </a:pPr>
            <a:r>
              <a:rPr lang="en-US" b="true" sz="2879">
                <a:solidFill>
                  <a:srgbClr val="343432"/>
                </a:solidFill>
                <a:latin typeface="Open Sauce Bold"/>
                <a:ea typeface="Open Sauce Bold"/>
                <a:cs typeface="Open Sauce Bold"/>
                <a:sym typeface="Open Sauce Bold"/>
              </a:rPr>
              <a:t>CUSTOMERS</a:t>
            </a:r>
          </a:p>
        </p:txBody>
      </p:sp>
      <p:sp>
        <p:nvSpPr>
          <p:cNvPr name="TextBox 20" id="20"/>
          <p:cNvSpPr txBox="true"/>
          <p:nvPr/>
        </p:nvSpPr>
        <p:spPr>
          <a:xfrm rot="0">
            <a:off x="264177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1" id="21"/>
          <p:cNvSpPr txBox="true"/>
          <p:nvPr/>
        </p:nvSpPr>
        <p:spPr>
          <a:xfrm rot="0">
            <a:off x="7353905" y="6813616"/>
            <a:ext cx="2099327" cy="466041"/>
          </a:xfrm>
          <a:prstGeom prst="rect">
            <a:avLst/>
          </a:prstGeom>
        </p:spPr>
        <p:txBody>
          <a:bodyPr anchor="t" rtlCol="false" tIns="0" lIns="0" bIns="0" rIns="0">
            <a:spAutoFit/>
          </a:bodyPr>
          <a:lstStyle/>
          <a:p>
            <a:pPr algn="ctr" marL="0" indent="0" lvl="0">
              <a:lnSpc>
                <a:spcPts val="3686"/>
              </a:lnSpc>
              <a:spcBef>
                <a:spcPct val="0"/>
              </a:spcBef>
            </a:pPr>
            <a:r>
              <a:rPr lang="en-US" b="true" sz="2879">
                <a:solidFill>
                  <a:srgbClr val="343432"/>
                </a:solidFill>
                <a:latin typeface="Open Sauce Bold"/>
                <a:ea typeface="Open Sauce Bold"/>
                <a:cs typeface="Open Sauce Bold"/>
                <a:sym typeface="Open Sauce Bold"/>
              </a:rPr>
              <a:t>FARMERS</a:t>
            </a:r>
          </a:p>
        </p:txBody>
      </p:sp>
      <p:sp>
        <p:nvSpPr>
          <p:cNvPr name="TextBox 22" id="22"/>
          <p:cNvSpPr txBox="true"/>
          <p:nvPr/>
        </p:nvSpPr>
        <p:spPr>
          <a:xfrm rot="0">
            <a:off x="7999988" y="45475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23" id="23"/>
          <p:cNvSpPr txBox="true"/>
          <p:nvPr/>
        </p:nvSpPr>
        <p:spPr>
          <a:xfrm rot="0">
            <a:off x="12765826" y="6813616"/>
            <a:ext cx="2099327" cy="466041"/>
          </a:xfrm>
          <a:prstGeom prst="rect">
            <a:avLst/>
          </a:prstGeom>
        </p:spPr>
        <p:txBody>
          <a:bodyPr anchor="t" rtlCol="false" tIns="0" lIns="0" bIns="0" rIns="0">
            <a:spAutoFit/>
          </a:bodyPr>
          <a:lstStyle/>
          <a:p>
            <a:pPr algn="ctr" marL="0" indent="0" lvl="0">
              <a:lnSpc>
                <a:spcPts val="3686"/>
              </a:lnSpc>
              <a:spcBef>
                <a:spcPct val="0"/>
              </a:spcBef>
            </a:pPr>
            <a:r>
              <a:rPr lang="en-US" b="true" sz="2879">
                <a:solidFill>
                  <a:srgbClr val="343432"/>
                </a:solidFill>
                <a:latin typeface="Open Sauce Bold"/>
                <a:ea typeface="Open Sauce Bold"/>
                <a:cs typeface="Open Sauce Bold"/>
                <a:sym typeface="Open Sauce Bold"/>
              </a:rPr>
              <a:t>SUPPLIES</a:t>
            </a:r>
          </a:p>
        </p:txBody>
      </p:sp>
      <p:sp>
        <p:nvSpPr>
          <p:cNvPr name="TextBox 24" id="24"/>
          <p:cNvSpPr txBox="true"/>
          <p:nvPr/>
        </p:nvSpPr>
        <p:spPr>
          <a:xfrm rot="0">
            <a:off x="13106380" y="45475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25" id="25"/>
          <p:cNvSpPr txBox="true"/>
          <p:nvPr/>
        </p:nvSpPr>
        <p:spPr>
          <a:xfrm rot="0">
            <a:off x="1489764" y="2938286"/>
            <a:ext cx="15045111" cy="923021"/>
          </a:xfrm>
          <a:prstGeom prst="rect">
            <a:avLst/>
          </a:prstGeom>
        </p:spPr>
        <p:txBody>
          <a:bodyPr anchor="t" rtlCol="false" tIns="0" lIns="0" bIns="0" rIns="0">
            <a:spAutoFit/>
          </a:bodyPr>
          <a:lstStyle/>
          <a:p>
            <a:pPr algn="l" marL="0" indent="0" lvl="0">
              <a:lnSpc>
                <a:spcPts val="3785"/>
              </a:lnSpc>
            </a:pPr>
            <a:r>
              <a:rPr lang="en-US" sz="2523">
                <a:solidFill>
                  <a:srgbClr val="343432"/>
                </a:solidFill>
                <a:latin typeface="Open Sauce"/>
                <a:ea typeface="Open Sauce"/>
                <a:cs typeface="Open Sauce"/>
                <a:sym typeface="Open Sauce"/>
              </a:rPr>
              <a:t>Agri-Connect is a platform that connects customers, farmers, and suppliers to streamline supply chains, enhance market access, boost resilience, and achieve sustainable agricultural growth.</a:t>
            </a:r>
          </a:p>
        </p:txBody>
      </p:sp>
      <p:sp>
        <p:nvSpPr>
          <p:cNvPr name="Freeform 26" id="26"/>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3540336" y="2980135"/>
            <a:ext cx="107719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1193136" y="2519470"/>
            <a:ext cx="2312177" cy="2312177"/>
          </a:xfrm>
          <a:custGeom>
            <a:avLst/>
            <a:gdLst/>
            <a:ahLst/>
            <a:cxnLst/>
            <a:rect r="r" b="b" t="t" l="l"/>
            <a:pathLst>
              <a:path h="2312177" w="2312177">
                <a:moveTo>
                  <a:pt x="0" y="0"/>
                </a:moveTo>
                <a:lnTo>
                  <a:pt x="2312176" y="0"/>
                </a:lnTo>
                <a:lnTo>
                  <a:pt x="2312176"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5" id="5"/>
          <p:cNvPicPr>
            <a:picLocks noChangeAspect="true"/>
          </p:cNvPicPr>
          <p:nvPr/>
        </p:nvPicPr>
        <p:blipFill>
          <a:blip r:embed="rId6"/>
          <a:stretch>
            <a:fillRect/>
          </a:stretch>
        </p:blipFill>
        <p:spPr>
          <a:xfrm rot="0">
            <a:off x="1257379" y="2583713"/>
            <a:ext cx="2183690" cy="2183690"/>
          </a:xfrm>
          <a:prstGeom prst="rect">
            <a:avLst/>
          </a:prstGeom>
        </p:spPr>
      </p:pic>
      <p:sp>
        <p:nvSpPr>
          <p:cNvPr name="AutoShape 6" id="6"/>
          <p:cNvSpPr/>
          <p:nvPr/>
        </p:nvSpPr>
        <p:spPr>
          <a:xfrm>
            <a:off x="5752727" y="5773288"/>
            <a:ext cx="860306" cy="14287"/>
          </a:xfrm>
          <a:prstGeom prst="line">
            <a:avLst/>
          </a:prstGeom>
          <a:ln cap="rnd" w="28575">
            <a:solidFill>
              <a:srgbClr val="035D61"/>
            </a:solidFill>
            <a:prstDash val="sysDot"/>
            <a:headEnd type="none" len="sm" w="sm"/>
            <a:tailEnd type="oval" len="lg" w="lg"/>
          </a:ln>
        </p:spPr>
      </p:sp>
      <p:sp>
        <p:nvSpPr>
          <p:cNvPr name="Freeform 7" id="7"/>
          <p:cNvSpPr/>
          <p:nvPr/>
        </p:nvSpPr>
        <p:spPr>
          <a:xfrm flipH="false" flipV="false" rot="0">
            <a:off x="3540336" y="5143500"/>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8" id="8"/>
          <p:cNvPicPr>
            <a:picLocks noChangeAspect="true"/>
          </p:cNvPicPr>
          <p:nvPr/>
        </p:nvPicPr>
        <p:blipFill>
          <a:blip r:embed="rId7"/>
          <a:stretch>
            <a:fillRect/>
          </a:stretch>
        </p:blipFill>
        <p:spPr>
          <a:xfrm rot="0">
            <a:off x="5160298" y="7876250"/>
            <a:ext cx="2183690" cy="2183690"/>
          </a:xfrm>
          <a:prstGeom prst="rect">
            <a:avLst/>
          </a:prstGeom>
        </p:spPr>
      </p:pic>
      <p:sp>
        <p:nvSpPr>
          <p:cNvPr name="Freeform 9" id="9"/>
          <p:cNvSpPr/>
          <p:nvPr/>
        </p:nvSpPr>
        <p:spPr>
          <a:xfrm flipH="false" flipV="false" rot="0">
            <a:off x="-1801378" y="-439241"/>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5096055" y="1122750"/>
            <a:ext cx="841050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IMPACT OF AGRI-CONNECT</a:t>
            </a:r>
          </a:p>
        </p:txBody>
      </p:sp>
      <p:sp>
        <p:nvSpPr>
          <p:cNvPr name="TextBox 11" id="11"/>
          <p:cNvSpPr txBox="true"/>
          <p:nvPr/>
        </p:nvSpPr>
        <p:spPr>
          <a:xfrm rot="0">
            <a:off x="5028283" y="2708537"/>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CUSTOMER</a:t>
            </a:r>
          </a:p>
        </p:txBody>
      </p:sp>
      <p:sp>
        <p:nvSpPr>
          <p:cNvPr name="TextBox 12" id="12"/>
          <p:cNvSpPr txBox="true"/>
          <p:nvPr/>
        </p:nvSpPr>
        <p:spPr>
          <a:xfrm rot="0">
            <a:off x="4856786" y="3301546"/>
            <a:ext cx="6763295" cy="1043299"/>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Customers will be able to access in effectively and efficiently the products either with the farmers or suppliers. </a:t>
            </a:r>
          </a:p>
        </p:txBody>
      </p:sp>
      <p:sp>
        <p:nvSpPr>
          <p:cNvPr name="TextBox 13" id="13"/>
          <p:cNvSpPr txBox="true"/>
          <p:nvPr/>
        </p:nvSpPr>
        <p:spPr>
          <a:xfrm rot="0">
            <a:off x="8486136" y="7930071"/>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SUPPLIER</a:t>
            </a:r>
          </a:p>
        </p:txBody>
      </p:sp>
      <p:sp>
        <p:nvSpPr>
          <p:cNvPr name="TextBox 14" id="14"/>
          <p:cNvSpPr txBox="true"/>
          <p:nvPr/>
        </p:nvSpPr>
        <p:spPr>
          <a:xfrm rot="0">
            <a:off x="7889582" y="8580237"/>
            <a:ext cx="6928039"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Suppliers will have easy access to the product direct from farmers and easily get to the customers and avoiding loss of time and money.</a:t>
            </a:r>
          </a:p>
        </p:txBody>
      </p:sp>
      <p:pic>
        <p:nvPicPr>
          <p:cNvPr name="Picture 15" id="15"/>
          <p:cNvPicPr>
            <a:picLocks noChangeAspect="true"/>
          </p:cNvPicPr>
          <p:nvPr/>
        </p:nvPicPr>
        <p:blipFill>
          <a:blip r:embed="rId10"/>
          <a:stretch>
            <a:fillRect/>
          </a:stretch>
        </p:blipFill>
        <p:spPr>
          <a:xfrm rot="0">
            <a:off x="3604579" y="5207743"/>
            <a:ext cx="2183690" cy="2183690"/>
          </a:xfrm>
          <a:prstGeom prst="rect">
            <a:avLst/>
          </a:prstGeom>
        </p:spPr>
      </p:pic>
      <p:sp>
        <p:nvSpPr>
          <p:cNvPr name="AutoShape 16" id="16"/>
          <p:cNvSpPr/>
          <p:nvPr/>
        </p:nvSpPr>
        <p:spPr>
          <a:xfrm flipV="true">
            <a:off x="7408284" y="8201669"/>
            <a:ext cx="830149" cy="3057"/>
          </a:xfrm>
          <a:prstGeom prst="line">
            <a:avLst/>
          </a:prstGeom>
          <a:ln cap="rnd" w="28575">
            <a:solidFill>
              <a:srgbClr val="035D61"/>
            </a:solidFill>
            <a:prstDash val="sysDot"/>
            <a:headEnd type="none" len="sm" w="sm"/>
            <a:tailEnd type="oval" len="lg" w="lg"/>
          </a:ln>
        </p:spPr>
      </p:sp>
      <p:sp>
        <p:nvSpPr>
          <p:cNvPr name="TextBox 17" id="17"/>
          <p:cNvSpPr txBox="true"/>
          <p:nvPr/>
        </p:nvSpPr>
        <p:spPr>
          <a:xfrm rot="0">
            <a:off x="6960820" y="5528405"/>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FARMER</a:t>
            </a:r>
          </a:p>
        </p:txBody>
      </p:sp>
      <p:sp>
        <p:nvSpPr>
          <p:cNvPr name="TextBox 18" id="18"/>
          <p:cNvSpPr txBox="true"/>
          <p:nvPr/>
        </p:nvSpPr>
        <p:spPr>
          <a:xfrm rot="0">
            <a:off x="7162015" y="6043025"/>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Farmers will avoid the usual losses they used to get and the climate effects they used to get in different sessions  where in Agri-Connect they will all get help. </a:t>
            </a:r>
          </a:p>
        </p:txBody>
      </p:sp>
      <p:sp>
        <p:nvSpPr>
          <p:cNvPr name="Freeform 19" id="19"/>
          <p:cNvSpPr/>
          <p:nvPr/>
        </p:nvSpPr>
        <p:spPr>
          <a:xfrm flipH="false" flipV="false" rot="0">
            <a:off x="5096055" y="7818940"/>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20" id="20"/>
          <p:cNvPicPr>
            <a:picLocks noChangeAspect="true"/>
          </p:cNvPicPr>
          <p:nvPr/>
        </p:nvPicPr>
        <p:blipFill>
          <a:blip r:embed="rId7"/>
          <a:stretch>
            <a:fillRect/>
          </a:stretch>
        </p:blipFill>
        <p:spPr>
          <a:xfrm rot="0">
            <a:off x="5160298" y="7876250"/>
            <a:ext cx="2183690" cy="218369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32432"/>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TextBox 5" id="5"/>
          <p:cNvSpPr txBox="true"/>
          <p:nvPr/>
        </p:nvSpPr>
        <p:spPr>
          <a:xfrm rot="0">
            <a:off x="6571415" y="1753809"/>
            <a:ext cx="5282916" cy="1045403"/>
          </a:xfrm>
          <a:prstGeom prst="rect">
            <a:avLst/>
          </a:prstGeom>
        </p:spPr>
        <p:txBody>
          <a:bodyPr anchor="t" rtlCol="false" tIns="0" lIns="0" bIns="0" rIns="0">
            <a:spAutoFit/>
          </a:bodyPr>
          <a:lstStyle/>
          <a:p>
            <a:pPr algn="l" marL="0" indent="0" lvl="0">
              <a:lnSpc>
                <a:spcPts val="8529"/>
              </a:lnSpc>
              <a:spcBef>
                <a:spcPct val="0"/>
              </a:spcBef>
            </a:pPr>
            <a:r>
              <a:rPr lang="en-US" b="true" sz="6092" spc="-121">
                <a:solidFill>
                  <a:srgbClr val="191919"/>
                </a:solidFill>
                <a:latin typeface="Open Sauce Bold"/>
                <a:ea typeface="Open Sauce Bold"/>
                <a:cs typeface="Open Sauce Bold"/>
                <a:sym typeface="Open Sauce Bold"/>
              </a:rPr>
              <a:t>REFERENCES</a:t>
            </a:r>
          </a:p>
        </p:txBody>
      </p:sp>
      <p:sp>
        <p:nvSpPr>
          <p:cNvPr name="TextBox 6" id="6"/>
          <p:cNvSpPr txBox="true"/>
          <p:nvPr/>
        </p:nvSpPr>
        <p:spPr>
          <a:xfrm rot="0">
            <a:off x="4425149" y="3156836"/>
            <a:ext cx="5130977"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Rwanda Agriculture Board</a:t>
            </a:r>
          </a:p>
        </p:txBody>
      </p:sp>
      <p:sp>
        <p:nvSpPr>
          <p:cNvPr name="TextBox 7" id="7"/>
          <p:cNvSpPr txBox="true"/>
          <p:nvPr/>
        </p:nvSpPr>
        <p:spPr>
          <a:xfrm rot="0">
            <a:off x="4745079" y="4203070"/>
            <a:ext cx="7935385" cy="940430"/>
          </a:xfrm>
          <a:prstGeom prst="rect">
            <a:avLst/>
          </a:prstGeom>
        </p:spPr>
        <p:txBody>
          <a:bodyPr anchor="t" rtlCol="false" tIns="0" lIns="0" bIns="0" rIns="0">
            <a:spAutoFit/>
          </a:bodyPr>
          <a:lstStyle/>
          <a:p>
            <a:pPr algn="l" marL="0" indent="0" lvl="0">
              <a:lnSpc>
                <a:spcPts val="3850"/>
              </a:lnSpc>
            </a:pPr>
            <a:r>
              <a:rPr lang="en-US" sz="2566" u="sng">
                <a:solidFill>
                  <a:srgbClr val="343432"/>
                </a:solidFill>
                <a:latin typeface="Open Sauce"/>
                <a:ea typeface="Open Sauce"/>
                <a:cs typeface="Open Sauce"/>
                <a:sym typeface="Open Sauce"/>
                <a:hlinkClick r:id="rId2" tooltip="https://www.rab.gov.rw/agriculture-development/crop-innovation-tech-transfer"/>
              </a:rPr>
              <a:t>https://www.rab.gov.rw/agriculture-development/crop-innovation-tech-transfer</a:t>
            </a:r>
          </a:p>
        </p:txBody>
      </p:sp>
      <p:sp>
        <p:nvSpPr>
          <p:cNvPr name="TextBox 8" id="8"/>
          <p:cNvSpPr txBox="true"/>
          <p:nvPr/>
        </p:nvSpPr>
        <p:spPr>
          <a:xfrm rot="0">
            <a:off x="4425149" y="5776113"/>
            <a:ext cx="4493466"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MINAGRI</a:t>
            </a:r>
          </a:p>
        </p:txBody>
      </p:sp>
      <p:sp>
        <p:nvSpPr>
          <p:cNvPr name="TextBox 9" id="9"/>
          <p:cNvSpPr txBox="true"/>
          <p:nvPr/>
        </p:nvSpPr>
        <p:spPr>
          <a:xfrm rot="0">
            <a:off x="4745079" y="6577417"/>
            <a:ext cx="7703563" cy="1096640"/>
          </a:xfrm>
          <a:prstGeom prst="rect">
            <a:avLst/>
          </a:prstGeom>
        </p:spPr>
        <p:txBody>
          <a:bodyPr anchor="t" rtlCol="false" tIns="0" lIns="0" bIns="0" rIns="0">
            <a:spAutoFit/>
          </a:bodyPr>
          <a:lstStyle/>
          <a:p>
            <a:pPr algn="l" marL="0" indent="0" lvl="0">
              <a:lnSpc>
                <a:spcPts val="4450"/>
              </a:lnSpc>
            </a:pPr>
            <a:r>
              <a:rPr lang="en-US" sz="2966" u="sng">
                <a:solidFill>
                  <a:srgbClr val="343432"/>
                </a:solidFill>
                <a:latin typeface="Open Sauce"/>
                <a:ea typeface="Open Sauce"/>
                <a:cs typeface="Open Sauce"/>
                <a:sym typeface="Open Sauce"/>
                <a:hlinkClick r:id="rId3" tooltip="https://www.minagri.gov.rw/strategic-planning-programmes-coordination"/>
              </a:rPr>
              <a:t>https://www.minagri.gov.rw/strategic-planning-programmes-coordination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DAGVyg2PADE</dc:identifier>
  <dcterms:modified xsi:type="dcterms:W3CDTF">2011-08-01T06:04:30Z</dcterms:modified>
  <cp:revision>1</cp:revision>
  <dc:title>AGRI-CONNECT</dc:title>
</cp:coreProperties>
</file>